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3" r:id="rId7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19529CA-A995-4DAD-958D-E619689310EF}" type="datetimeFigureOut">
              <a:rPr lang="en-US" smtClean="0"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CA31EB2-3F3E-4E48-B05A-7E514DA831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PEELING </a:t>
            </a:r>
            <a:r>
              <a:rPr lang="en-US" b="1" dirty="0"/>
              <a:t>THE </a:t>
            </a:r>
            <a:r>
              <a:rPr lang="en-US" b="1" dirty="0" smtClean="0"/>
              <a:t>ONION TO </a:t>
            </a:r>
            <a:br>
              <a:rPr lang="en-US" b="1" dirty="0" smtClean="0"/>
            </a:br>
            <a:r>
              <a:rPr lang="en-US" b="1" dirty="0" smtClean="0"/>
              <a:t>ESTABLISH CONTACT </a:t>
            </a:r>
            <a:br>
              <a:rPr lang="en-US" b="1" dirty="0" smtClean="0"/>
            </a:br>
            <a:r>
              <a:rPr lang="en-US" b="1" dirty="0" smtClean="0"/>
              <a:t>IN </a:t>
            </a:r>
            <a:r>
              <a:rPr lang="en-US" b="1" dirty="0"/>
              <a:t>GESTALT THERAPY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52079"/>
            <a:ext cx="6511131" cy="329259"/>
          </a:xfrm>
        </p:spPr>
        <p:txBody>
          <a:bodyPr>
            <a:noAutofit/>
          </a:bodyPr>
          <a:lstStyle/>
          <a:p>
            <a:r>
              <a:rPr lang="en-US" sz="2800" dirty="0" smtClean="0"/>
              <a:t>Dr. </a:t>
            </a:r>
            <a:r>
              <a:rPr lang="en-US" sz="2800" dirty="0" err="1" smtClean="0"/>
              <a:t>Olguin</a:t>
            </a:r>
            <a:endParaRPr lang="en-US" sz="2800" dirty="0" smtClean="0"/>
          </a:p>
          <a:p>
            <a:r>
              <a:rPr lang="en-US" sz="2800" dirty="0" smtClean="0"/>
              <a:t>Dr. Goodrich</a:t>
            </a:r>
          </a:p>
          <a:p>
            <a:r>
              <a:rPr lang="en-US" sz="2800" dirty="0" smtClean="0"/>
              <a:t>CSI-UNM Co-Advisors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835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/>
              <a:t>This presentation covers the five contact </a:t>
            </a:r>
            <a:r>
              <a:rPr lang="en-US" sz="2000" b="0" dirty="0" smtClean="0"/>
              <a:t>layers to peeling the onion in </a:t>
            </a:r>
            <a:r>
              <a:rPr lang="en-US" sz="2000" b="0" dirty="0"/>
              <a:t>gestalt </a:t>
            </a:r>
            <a:r>
              <a:rPr lang="en-US" sz="2000" b="0" dirty="0" smtClean="0"/>
              <a:t>therapy, a sample session will be performed.  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Understanding layers help counselors determine where </a:t>
            </a:r>
            <a:r>
              <a:rPr lang="en-US" sz="2000" b="0" dirty="0"/>
              <a:t>a client is at with regards to being in the </a:t>
            </a:r>
            <a:r>
              <a:rPr lang="en-US" sz="2000" b="0" dirty="0" smtClean="0"/>
              <a:t>here-and-now.  </a:t>
            </a:r>
            <a:r>
              <a:rPr lang="en-US" sz="2000" b="0" dirty="0"/>
              <a:t>Attention to contact strengthens </a:t>
            </a:r>
            <a:r>
              <a:rPr lang="en-US" sz="2000" b="0" dirty="0" smtClean="0"/>
              <a:t>client-counselor </a:t>
            </a:r>
            <a:r>
              <a:rPr lang="en-US" sz="2000" b="0" dirty="0"/>
              <a:t>relationship and client growth.</a:t>
            </a:r>
          </a:p>
        </p:txBody>
      </p:sp>
    </p:spTree>
    <p:extLst>
      <p:ext uri="{BB962C8B-B14F-4D97-AF65-F5344CB8AC3E}">
        <p14:creationId xmlns:p14="http://schemas.microsoft.com/office/powerpoint/2010/main" val="202183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Gestalt and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0" dirty="0"/>
              <a:t>Gestalt is an existential-</a:t>
            </a:r>
            <a:r>
              <a:rPr lang="en-US" sz="1800" b="0" dirty="0" err="1"/>
              <a:t>phenomonological</a:t>
            </a:r>
            <a:r>
              <a:rPr lang="en-US" sz="1800" b="0" dirty="0"/>
              <a:t> </a:t>
            </a:r>
            <a:r>
              <a:rPr lang="en-US" sz="1800" b="0" dirty="0" smtClean="0"/>
              <a:t>approach.  People </a:t>
            </a:r>
            <a:r>
              <a:rPr lang="en-US" sz="1800" b="0" dirty="0"/>
              <a:t>are capable of using and becoming aware of their senses as they strive towards actualization.  Striving towards actualization includes regulating the polarities within the human organism.  The client-counselor [</a:t>
            </a:r>
            <a:r>
              <a:rPr lang="en-US" sz="1800" b="0" dirty="0" smtClean="0"/>
              <a:t>I/thou contact] </a:t>
            </a:r>
            <a:r>
              <a:rPr lang="en-US" sz="1800" b="0" dirty="0"/>
              <a:t>relationship is crucial in order for client change to occur.  One method counselors can use to understand where a client is in terms of being in </a:t>
            </a:r>
            <a:r>
              <a:rPr lang="en-US" sz="1800" b="0" dirty="0" smtClean="0"/>
              <a:t>contact and </a:t>
            </a:r>
            <a:r>
              <a:rPr lang="en-US" sz="1800" b="0" dirty="0"/>
              <a:t>here-and-now is referred to as peeling the onion (differing degrees of contact).  The onion contains five layers of contact: Phony, Phobic, Impasse, Implosive, and Explosive.  Do not rush clients passed the first three levels (Phony, Phobic, Impasse); these three levels are the foundation for </a:t>
            </a:r>
            <a:r>
              <a:rPr lang="en-US" sz="1800" b="0" dirty="0" smtClean="0"/>
              <a:t>client self-regulation and to </a:t>
            </a:r>
            <a:r>
              <a:rPr lang="en-US" sz="1800" b="0" dirty="0"/>
              <a:t>safely move towards actualization.  The five senses, moving and dialogue foster contact.</a:t>
            </a:r>
          </a:p>
        </p:txBody>
      </p:sp>
    </p:spTree>
    <p:extLst>
      <p:ext uri="{BB962C8B-B14F-4D97-AF65-F5344CB8AC3E}">
        <p14:creationId xmlns:p14="http://schemas.microsoft.com/office/powerpoint/2010/main" val="292145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Questions Peel the Onion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300" b="0" dirty="0" smtClean="0"/>
              <a:t>Peeling </a:t>
            </a:r>
            <a:r>
              <a:rPr lang="en-US" sz="2300" b="0" dirty="0"/>
              <a:t>the onion is </a:t>
            </a:r>
            <a:r>
              <a:rPr lang="en-US" sz="2300" b="0" dirty="0" smtClean="0"/>
              <a:t>to </a:t>
            </a:r>
            <a:r>
              <a:rPr lang="en-US" sz="2300" b="0" dirty="0"/>
              <a:t>get clients into the present moment to help them get a sense of their structure (the human organism/the self) by integrating one’s neurotic </a:t>
            </a:r>
            <a:r>
              <a:rPr lang="en-US" sz="2300" b="0" dirty="0" smtClean="0"/>
              <a:t>mechanisms.  </a:t>
            </a:r>
            <a:r>
              <a:rPr lang="en-US" sz="2300" b="0" dirty="0"/>
              <a:t>Counselors must be authentic and always respect client resistances, </a:t>
            </a:r>
            <a:r>
              <a:rPr lang="en-US" sz="2300" b="0" dirty="0" smtClean="0"/>
              <a:t>yet, </a:t>
            </a:r>
            <a:r>
              <a:rPr lang="en-US" sz="2300" b="0" dirty="0"/>
              <a:t>exploring </a:t>
            </a:r>
            <a:r>
              <a:rPr lang="en-US" sz="2300" b="0" dirty="0" smtClean="0"/>
              <a:t>contact </a:t>
            </a:r>
            <a:r>
              <a:rPr lang="en-US" sz="2300" b="0" dirty="0"/>
              <a:t>resistances is crucial for the promotion of awareness, responsibility, and self-regulation.  How and what questions are typically used to help clients understand </a:t>
            </a:r>
            <a:r>
              <a:rPr lang="en-US" sz="2300" b="0" dirty="0" smtClean="0"/>
              <a:t>themselves </a:t>
            </a:r>
            <a:r>
              <a:rPr lang="en-US" sz="2300" b="0" dirty="0"/>
              <a:t>in the present moment.  </a:t>
            </a:r>
            <a:endParaRPr lang="en-US" sz="2300" b="0" dirty="0" smtClean="0"/>
          </a:p>
          <a:p>
            <a:pPr marL="0" indent="0">
              <a:buNone/>
            </a:pPr>
            <a:endParaRPr lang="en-US" sz="2300" b="0" dirty="0"/>
          </a:p>
          <a:p>
            <a:pPr marL="0" indent="0">
              <a:buNone/>
            </a:pPr>
            <a:r>
              <a:rPr lang="en-US" sz="2300" b="0" dirty="0" smtClean="0"/>
              <a:t>Questions </a:t>
            </a:r>
            <a:r>
              <a:rPr lang="en-US" sz="2300" b="0" dirty="0"/>
              <a:t>relate to observations based on what clients present. </a:t>
            </a:r>
          </a:p>
          <a:p>
            <a:pPr lvl="0"/>
            <a:r>
              <a:rPr lang="en-US" sz="2300" b="0" dirty="0"/>
              <a:t>How/What are you doing?</a:t>
            </a:r>
          </a:p>
          <a:p>
            <a:pPr lvl="0"/>
            <a:r>
              <a:rPr lang="en-US" sz="2300" b="0" dirty="0"/>
              <a:t>How/What do you feel?</a:t>
            </a:r>
          </a:p>
          <a:p>
            <a:pPr lvl="0"/>
            <a:r>
              <a:rPr lang="en-US" sz="2300" b="0" dirty="0"/>
              <a:t>What do you want?</a:t>
            </a:r>
          </a:p>
          <a:p>
            <a:pPr lvl="0"/>
            <a:r>
              <a:rPr lang="en-US" sz="2300" b="0" dirty="0"/>
              <a:t>How/What do you avoid?</a:t>
            </a:r>
          </a:p>
          <a:p>
            <a:pPr lvl="0"/>
            <a:r>
              <a:rPr lang="en-US" sz="2300" b="0" dirty="0"/>
              <a:t>What do you expect?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8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Levels </a:t>
            </a:r>
            <a:r>
              <a:rPr lang="en-US" dirty="0"/>
              <a:t>of </a:t>
            </a:r>
            <a:r>
              <a:rPr lang="en-US" dirty="0" smtClean="0"/>
              <a:t>Contact (Layers of neuroses)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b="0" dirty="0"/>
              <a:t>Phony- Games, assumed roles, react in stereotyped, unauthentic ways</a:t>
            </a:r>
            <a:r>
              <a:rPr lang="en-US" sz="1400" b="0" dirty="0" smtClean="0"/>
              <a:t>. Pretending.</a:t>
            </a:r>
            <a:endParaRPr lang="en-US" sz="1400" b="0" dirty="0"/>
          </a:p>
          <a:p>
            <a:pPr marL="0" indent="0">
              <a:buNone/>
            </a:pPr>
            <a:r>
              <a:rPr lang="en-US" sz="1400" b="0" dirty="0"/>
              <a:t> </a:t>
            </a:r>
          </a:p>
          <a:p>
            <a:r>
              <a:rPr lang="en-US" sz="1400" b="0" dirty="0"/>
              <a:t>Phobic- Avoidance (of pain), hide real self, act out fears, feel vulnerable and helpless</a:t>
            </a:r>
            <a:r>
              <a:rPr lang="en-US" sz="1400" b="0" dirty="0" smtClean="0"/>
              <a:t>. Denying.</a:t>
            </a:r>
            <a:endParaRPr lang="en-US" sz="1400" b="0" dirty="0"/>
          </a:p>
          <a:p>
            <a:pPr marL="0" indent="0">
              <a:buNone/>
            </a:pPr>
            <a:r>
              <a:rPr lang="en-US" sz="1400" b="0" dirty="0"/>
              <a:t> </a:t>
            </a:r>
          </a:p>
          <a:p>
            <a:r>
              <a:rPr lang="en-US" sz="1400" b="0" dirty="0"/>
              <a:t>Impasse- </a:t>
            </a:r>
            <a:r>
              <a:rPr lang="en-US" sz="1400" b="0" dirty="0" smtClean="0"/>
              <a:t>Appear </a:t>
            </a:r>
            <a:r>
              <a:rPr lang="en-US" sz="1400" b="0" dirty="0"/>
              <a:t>stuck and unable to meet counseling goals</a:t>
            </a:r>
            <a:r>
              <a:rPr lang="en-US" sz="1400" b="0" dirty="0" smtClean="0"/>
              <a:t>. No sense of direction.</a:t>
            </a:r>
            <a:endParaRPr lang="en-US" sz="1400" b="0" dirty="0"/>
          </a:p>
          <a:p>
            <a:pPr marL="0" indent="0">
              <a:buNone/>
            </a:pPr>
            <a:r>
              <a:rPr lang="en-US" sz="1400" b="0" dirty="0"/>
              <a:t> </a:t>
            </a:r>
          </a:p>
          <a:p>
            <a:r>
              <a:rPr lang="en-US" sz="1400" b="0" dirty="0"/>
              <a:t>Implosive- </a:t>
            </a:r>
            <a:r>
              <a:rPr lang="en-US" sz="1400" b="0" dirty="0" smtClean="0"/>
              <a:t>Become aware </a:t>
            </a:r>
            <a:r>
              <a:rPr lang="en-US" sz="1400" b="0" dirty="0"/>
              <a:t>of ways they limit themselves. </a:t>
            </a:r>
            <a:r>
              <a:rPr lang="en-US" sz="1400" b="0" dirty="0" smtClean="0"/>
              <a:t>Experiment </a:t>
            </a:r>
            <a:r>
              <a:rPr lang="en-US" sz="1400" b="0" dirty="0"/>
              <a:t>with change of unfinished business and move toward integration of fragmented parts. </a:t>
            </a:r>
            <a:r>
              <a:rPr lang="en-US" sz="1400" b="0" dirty="0" smtClean="0"/>
              <a:t>Vulnerable.</a:t>
            </a:r>
            <a:endParaRPr lang="en-US" sz="1400" b="0" dirty="0"/>
          </a:p>
          <a:p>
            <a:pPr marL="0" indent="0">
              <a:buNone/>
            </a:pPr>
            <a:r>
              <a:rPr lang="en-US" sz="1400" b="0" dirty="0"/>
              <a:t> </a:t>
            </a:r>
          </a:p>
          <a:p>
            <a:r>
              <a:rPr lang="en-US" sz="1400" b="0" dirty="0"/>
              <a:t>Explosive- E</a:t>
            </a:r>
            <a:r>
              <a:rPr lang="en-US" sz="1400" b="0" dirty="0" smtClean="0"/>
              <a:t>xperience </a:t>
            </a:r>
            <a:r>
              <a:rPr lang="en-US" sz="1400" b="0" dirty="0"/>
              <a:t>re-integration of fragmented parts, wholeness,  authentic, gain energy, express emotions, move toward </a:t>
            </a:r>
            <a:r>
              <a:rPr lang="en-US" sz="1400" b="0" dirty="0" smtClean="0"/>
              <a:t>actualization and authenticity.  Intense expression.</a:t>
            </a:r>
            <a:endParaRPr lang="en-US" sz="1400" b="0" dirty="0"/>
          </a:p>
          <a:p>
            <a:pPr marL="0" indent="0">
              <a:buNone/>
            </a:pPr>
            <a:r>
              <a:rPr lang="en-US" sz="1400" b="0" dirty="0" smtClean="0"/>
              <a:t>[Note </a:t>
            </a:r>
            <a:r>
              <a:rPr lang="en-US" sz="1400" b="0" dirty="0"/>
              <a:t>blocks to energy: body tension, posture, closed, breathing, eye contact (cultural considerations</a:t>
            </a:r>
            <a:r>
              <a:rPr lang="en-US" sz="1400" b="0" dirty="0" smtClean="0"/>
              <a:t>)]</a:t>
            </a:r>
            <a:endParaRPr lang="en-US" sz="1400" b="0" dirty="0"/>
          </a:p>
          <a:p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09581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References/RESOURCES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0" dirty="0"/>
              <a:t>Corey, G. (2005). </a:t>
            </a:r>
            <a:r>
              <a:rPr lang="en-US" b="0" i="1" dirty="0"/>
              <a:t>Theory and practice of counseling and psychotherapy </a:t>
            </a:r>
            <a:r>
              <a:rPr lang="en-US" b="0" dirty="0"/>
              <a:t>(7</a:t>
            </a:r>
            <a:r>
              <a:rPr lang="en-US" b="0" baseline="30000" dirty="0"/>
              <a:t>th</a:t>
            </a:r>
            <a:r>
              <a:rPr lang="en-US" b="0" dirty="0"/>
              <a:t> ed.). Brooks/Cole.</a:t>
            </a:r>
          </a:p>
          <a:p>
            <a:r>
              <a:rPr lang="en-US" b="0" dirty="0" err="1" smtClean="0"/>
              <a:t>Perls</a:t>
            </a:r>
            <a:r>
              <a:rPr lang="en-US" b="0" dirty="0" smtClean="0"/>
              <a:t>, F. (1969). </a:t>
            </a:r>
            <a:r>
              <a:rPr lang="en-US" b="0" i="1" dirty="0" smtClean="0"/>
              <a:t>Gestalt </a:t>
            </a:r>
            <a:r>
              <a:rPr lang="en-US" b="0" i="1" dirty="0"/>
              <a:t>Therapy </a:t>
            </a:r>
            <a:r>
              <a:rPr lang="en-US" b="0" i="1" dirty="0" smtClean="0"/>
              <a:t>Verbatim</a:t>
            </a:r>
            <a:r>
              <a:rPr lang="en-US" b="0" dirty="0" smtClean="0"/>
              <a:t>. Moab, UT: Real People Press</a:t>
            </a:r>
            <a:endParaRPr lang="en-US" b="0" dirty="0"/>
          </a:p>
          <a:p>
            <a:r>
              <a:rPr lang="en-US" b="0" i="1" dirty="0" err="1" smtClean="0"/>
              <a:t>Perls</a:t>
            </a:r>
            <a:r>
              <a:rPr lang="en-US" b="0" i="1" dirty="0" smtClean="0"/>
              <a:t>, F. (1973). The </a:t>
            </a:r>
            <a:r>
              <a:rPr lang="en-US" b="0" i="1" dirty="0"/>
              <a:t>Gestalt Approach and Eye Witness to </a:t>
            </a:r>
            <a:r>
              <a:rPr lang="en-US" b="0" i="1" dirty="0" smtClean="0"/>
              <a:t>Therapy</a:t>
            </a:r>
            <a:r>
              <a:rPr lang="en-US" b="0" dirty="0" smtClean="0"/>
              <a:t>. </a:t>
            </a:r>
            <a:r>
              <a:rPr lang="en-US" b="0" dirty="0"/>
              <a:t>Palo Alto, CA: Science and Behavior Books</a:t>
            </a:r>
            <a:r>
              <a:rPr lang="en-US" b="0" dirty="0" smtClean="0"/>
              <a:t>.</a:t>
            </a:r>
          </a:p>
          <a:p>
            <a:r>
              <a:rPr lang="en-US" b="0" dirty="0" err="1"/>
              <a:t>Polster</a:t>
            </a:r>
            <a:r>
              <a:rPr lang="en-US" b="0" dirty="0"/>
              <a:t>, E., &amp; </a:t>
            </a:r>
            <a:r>
              <a:rPr lang="en-US" b="0" dirty="0" err="1"/>
              <a:t>Polster</a:t>
            </a:r>
            <a:r>
              <a:rPr lang="en-US" b="0" dirty="0"/>
              <a:t>, M. (1973). </a:t>
            </a:r>
            <a:r>
              <a:rPr lang="en-US" b="0" i="1" dirty="0"/>
              <a:t>Gestalt Therapy Integrated</a:t>
            </a:r>
            <a:r>
              <a:rPr lang="en-US" b="0" dirty="0"/>
              <a:t>. New York: </a:t>
            </a:r>
            <a:r>
              <a:rPr lang="en-US" b="0" dirty="0" smtClean="0"/>
              <a:t>Brunner/Mazel.</a:t>
            </a:r>
          </a:p>
          <a:p>
            <a:r>
              <a:rPr lang="en-US" b="0" dirty="0" err="1"/>
              <a:t>Zinker</a:t>
            </a:r>
            <a:r>
              <a:rPr lang="en-US" b="0" dirty="0"/>
              <a:t>, J. (1991). Creative process in Gestalt therapy: The therapist as artist. </a:t>
            </a:r>
            <a:r>
              <a:rPr lang="en-US" b="0" i="1" dirty="0"/>
              <a:t>The Gestalt Journal, 14(2)</a:t>
            </a:r>
            <a:r>
              <a:rPr lang="en-US" b="0" dirty="0"/>
              <a:t>, </a:t>
            </a:r>
            <a:r>
              <a:rPr lang="en-US" b="0" dirty="0" smtClean="0"/>
              <a:t>71-88.</a:t>
            </a:r>
          </a:p>
          <a:p>
            <a:endParaRPr lang="en-US" b="0" i="1" dirty="0"/>
          </a:p>
          <a:p>
            <a:r>
              <a:rPr lang="en-US" b="0" dirty="0" smtClean="0"/>
              <a:t>Violet </a:t>
            </a:r>
            <a:r>
              <a:rPr lang="en-US" b="0" dirty="0" err="1" smtClean="0"/>
              <a:t>Oaklander</a:t>
            </a:r>
            <a:r>
              <a:rPr lang="en-US" b="0" dirty="0" smtClean="0"/>
              <a:t>: Gestalt for children and adolescents. </a:t>
            </a:r>
            <a:r>
              <a:rPr lang="en-US" b="0" i="1" dirty="0" smtClean="0"/>
              <a:t>Windows to our children.</a:t>
            </a:r>
            <a:endParaRPr lang="en-US" b="0" dirty="0" smtClean="0"/>
          </a:p>
          <a:p>
            <a:r>
              <a:rPr lang="en-US" b="0" dirty="0"/>
              <a:t>http://</a:t>
            </a:r>
            <a:r>
              <a:rPr lang="en-US" b="0" dirty="0" smtClean="0"/>
              <a:t>www.gestalt.org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7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161</TotalTime>
  <Words>344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 PEELING THE ONION TO  ESTABLISH CONTACT  IN GESTALT THERAPY </vt:lpstr>
      <vt:lpstr>What to Expect</vt:lpstr>
      <vt:lpstr>Gestalt and Contact</vt:lpstr>
      <vt:lpstr> Questions Peel the Onion </vt:lpstr>
      <vt:lpstr> Levels of Contact (Layers of neuroses) </vt:lpstr>
      <vt:lpstr>References/RESOURCES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PEELING THE ONION  IN GESTALT THERAPY</dc:title>
  <dc:creator>David Olguin</dc:creator>
  <cp:lastModifiedBy>David Olguin</cp:lastModifiedBy>
  <cp:revision>28</cp:revision>
  <cp:lastPrinted>2011-03-12T16:45:32Z</cp:lastPrinted>
  <dcterms:created xsi:type="dcterms:W3CDTF">2011-03-12T05:10:50Z</dcterms:created>
  <dcterms:modified xsi:type="dcterms:W3CDTF">2011-03-12T16:49:42Z</dcterms:modified>
</cp:coreProperties>
</file>